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0" r:id="rId2"/>
    <p:sldId id="285" r:id="rId3"/>
    <p:sldId id="300" r:id="rId4"/>
    <p:sldId id="319" r:id="rId5"/>
    <p:sldId id="318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1913D"/>
    <a:srgbClr val="FFFFFF"/>
    <a:srgbClr val="0060A8"/>
    <a:srgbClr val="DBDBDB"/>
    <a:srgbClr val="0000CC"/>
    <a:srgbClr val="3E3D7F"/>
    <a:srgbClr val="DCDCDC"/>
    <a:srgbClr val="0062A9"/>
    <a:srgbClr val="006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556" autoAdjust="0"/>
  </p:normalViewPr>
  <p:slideViewPr>
    <p:cSldViewPr snapToGrid="0">
      <p:cViewPr varScale="1">
        <p:scale>
          <a:sx n="149" d="100"/>
          <a:sy n="149" d="100"/>
        </p:scale>
        <p:origin x="852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9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0" tIns="41890" rIns="83780" bIns="4189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0" tIns="41890" rIns="83780" bIns="41890" rtlCol="0"/>
          <a:lstStyle>
            <a:lvl1pPr algn="r">
              <a:defRPr sz="1100"/>
            </a:lvl1pPr>
          </a:lstStyle>
          <a:p>
            <a:fld id="{4B5B16E4-6F79-4B37-A23F-0BF7257CA76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0" tIns="41890" rIns="83780" bIns="418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3"/>
            <a:ext cx="5438711" cy="3908751"/>
          </a:xfrm>
          <a:prstGeom prst="rect">
            <a:avLst/>
          </a:prstGeom>
        </p:spPr>
        <p:txBody>
          <a:bodyPr vert="horz" lIns="83780" tIns="41890" rIns="83780" bIns="418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0" tIns="41890" rIns="83780" bIns="4189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0" tIns="41890" rIns="83780" bIns="41890" rtlCol="0" anchor="b"/>
          <a:lstStyle>
            <a:lvl1pPr algn="r">
              <a:defRPr sz="1100"/>
            </a:lvl1pPr>
          </a:lstStyle>
          <a:p>
            <a:fld id="{3C556E52-B1E0-41CD-B087-857E5DA8E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9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6E52-B1E0-41CD-B087-857E5DA8E5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6E52-B1E0-41CD-B087-857E5DA8E5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2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6E52-B1E0-41CD-B087-857E5DA8E5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0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6E52-B1E0-41CD-B087-857E5DA8E5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4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59AEEF-4676-4ABA-91B5-6775B998D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00C353-3946-42CC-9B8A-22BAA24C8999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28.11.2022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9DC0E0-DCAE-4065-953F-C1B415B42819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8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4A188-EFBA-3C59-2738-9062E0E5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CA7B6-110F-15C3-655A-7FD0A4318DE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4B6D5-C4D2-DC93-75D9-4432977F6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483"/>
            <a:ext cx="12191143" cy="68575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3DEF38-BF2F-7405-CBAA-346DC54D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8" y="5777424"/>
            <a:ext cx="806242" cy="884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25977-7B26-A1A9-DB07-717D6046CA6C}"/>
              </a:ext>
            </a:extLst>
          </p:cNvPr>
          <p:cNvSpPr txBox="1"/>
          <p:nvPr/>
        </p:nvSpPr>
        <p:spPr>
          <a:xfrm>
            <a:off x="1232648" y="6093900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Федеральное бюджетное учреждение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«АГЕНСТВО АВТОМОБИЛЬНОГО ТРАНСПОРТА»</a:t>
            </a:r>
            <a:endParaRPr lang="ru-RU" altLang="ru-RU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4C915316-E638-FC54-39FC-B8CE97AC2927}"/>
              </a:ext>
            </a:extLst>
          </p:cNvPr>
          <p:cNvSpPr/>
          <p:nvPr/>
        </p:nvSpPr>
        <p:spPr>
          <a:xfrm>
            <a:off x="430067" y="3651782"/>
            <a:ext cx="7637929" cy="893938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ЕДИНЫЙ ЦЕНТР КОМПЕТЕНЦИИ </a:t>
            </a:r>
            <a:r>
              <a:rPr lang="ru-RU" altLang="ru-RU" sz="2000">
                <a:solidFill>
                  <a:schemeClr val="bg1"/>
                </a:solidFill>
                <a:cs typeface="Arial" panose="020B0604020202020204" pitchFamily="34" charset="0"/>
              </a:rPr>
              <a:t>АВТОМОБИЛЬНОГО ТРАНСПОРТА </a:t>
            </a:r>
            <a:r>
              <a:rPr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НА БАЗЕ АГЕНТСТВА </a:t>
            </a:r>
            <a:r>
              <a:rPr lang="ru-RU" altLang="ru-RU" sz="2000">
                <a:solidFill>
                  <a:schemeClr val="bg1"/>
                </a:solidFill>
                <a:cs typeface="Arial" panose="020B0604020202020204" pitchFamily="34" charset="0"/>
              </a:rPr>
              <a:t>АВТОМОБИЛЬНОГО ТРАНСПОРТА</a:t>
            </a:r>
            <a:endParaRPr lang="ru-RU" alt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9E6E2-2CD3-3A6C-8BFB-39422EDB5CDA}"/>
              </a:ext>
            </a:extLst>
          </p:cNvPr>
          <p:cNvSpPr txBox="1"/>
          <p:nvPr/>
        </p:nvSpPr>
        <p:spPr>
          <a:xfrm>
            <a:off x="430066" y="4838406"/>
            <a:ext cx="838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Земцев Андрей Николаевич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Первый заместитель генерального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34892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62C72-2396-6DD4-DE10-E48777E1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A57E8CD-8982-4706-EA0D-5E0EE08DAC4C}"/>
              </a:ext>
            </a:extLst>
          </p:cNvPr>
          <p:cNvSpPr txBox="1">
            <a:spLocks/>
          </p:cNvSpPr>
          <p:nvPr/>
        </p:nvSpPr>
        <p:spPr>
          <a:xfrm>
            <a:off x="5811802" y="3616945"/>
            <a:ext cx="5158939" cy="1235745"/>
          </a:xfrm>
          <a:prstGeom prst="roundRect">
            <a:avLst>
              <a:gd name="adj" fmla="val 11989"/>
            </a:avLst>
          </a:prstGeom>
          <a:noFill/>
          <a:ln w="12700" cap="sq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80975" indent="-180975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10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085203E-85C8-E7F1-32A4-42A6A08B561F}"/>
              </a:ext>
            </a:extLst>
          </p:cNvPr>
          <p:cNvSpPr/>
          <p:nvPr/>
        </p:nvSpPr>
        <p:spPr>
          <a:xfrm>
            <a:off x="5296500" y="3641372"/>
            <a:ext cx="1345565" cy="119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B5B39AF-4D44-4191-AC7A-4D60D2DD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76" y="947279"/>
            <a:ext cx="10065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ВЫЗОВЫ, СТОЯЩИЕ ПЕРЕД МИНТРАНСОМ РОССИИ В ЧАСТИ</a:t>
            </a:r>
            <a:b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 РАЗВИТИЯ АВТОМОБИЛЬНОГО ТРАНСПОРТА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CB7DE1A-6FF0-450E-A8C9-2A37A380010D}"/>
              </a:ext>
            </a:extLst>
          </p:cNvPr>
          <p:cNvCxnSpPr>
            <a:cxnSpLocks/>
          </p:cNvCxnSpPr>
          <p:nvPr/>
        </p:nvCxnSpPr>
        <p:spPr>
          <a:xfrm>
            <a:off x="3961444" y="4863514"/>
            <a:ext cx="0" cy="7611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1C2112FA-25BC-4DAC-B238-578DFBEA1A10}"/>
              </a:ext>
            </a:extLst>
          </p:cNvPr>
          <p:cNvCxnSpPr>
            <a:cxnSpLocks/>
          </p:cNvCxnSpPr>
          <p:nvPr/>
        </p:nvCxnSpPr>
        <p:spPr>
          <a:xfrm>
            <a:off x="11430000" y="443301"/>
            <a:ext cx="0" cy="5699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3E61711-B7B2-45EE-A20A-14882617CE28}"/>
              </a:ext>
            </a:extLst>
          </p:cNvPr>
          <p:cNvSpPr txBox="1">
            <a:spLocks/>
          </p:cNvSpPr>
          <p:nvPr/>
        </p:nvSpPr>
        <p:spPr>
          <a:xfrm>
            <a:off x="9742834" y="476979"/>
            <a:ext cx="2184058" cy="536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kern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800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2A7A045-D1F7-4A55-8FD5-EE2BA5F3B846}"/>
              </a:ext>
            </a:extLst>
          </p:cNvPr>
          <p:cNvCxnSpPr>
            <a:cxnSpLocks/>
          </p:cNvCxnSpPr>
          <p:nvPr/>
        </p:nvCxnSpPr>
        <p:spPr>
          <a:xfrm>
            <a:off x="8391272" y="5075381"/>
            <a:ext cx="0" cy="3770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949B3C0-4C15-44F3-97D2-BBC7011C48F8}"/>
              </a:ext>
            </a:extLst>
          </p:cNvPr>
          <p:cNvCxnSpPr>
            <a:cxnSpLocks/>
          </p:cNvCxnSpPr>
          <p:nvPr/>
        </p:nvCxnSpPr>
        <p:spPr>
          <a:xfrm>
            <a:off x="8391272" y="5743714"/>
            <a:ext cx="0" cy="5749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7ce01690-1636-443b-8802-3621ccbb1b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748ADB-1B67-4338-946E-57114BE6140A}"/>
              </a:ext>
            </a:extLst>
          </p:cNvPr>
          <p:cNvSpPr txBox="1">
            <a:spLocks/>
          </p:cNvSpPr>
          <p:nvPr/>
        </p:nvSpPr>
        <p:spPr>
          <a:xfrm>
            <a:off x="4583895" y="2079341"/>
            <a:ext cx="5158939" cy="1235745"/>
          </a:xfrm>
          <a:prstGeom prst="roundRect">
            <a:avLst>
              <a:gd name="adj" fmla="val 11989"/>
            </a:avLst>
          </a:prstGeom>
          <a:noFill/>
          <a:ln w="12700" cap="sq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80975" indent="-180975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10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22E645-9EBB-47F6-98C5-B1D41070F22B}"/>
              </a:ext>
            </a:extLst>
          </p:cNvPr>
          <p:cNvSpPr/>
          <p:nvPr/>
        </p:nvSpPr>
        <p:spPr>
          <a:xfrm>
            <a:off x="4362612" y="2380265"/>
            <a:ext cx="1345565" cy="92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E15A0-A845-43E1-ABBE-CDC53663C5E0}"/>
              </a:ext>
            </a:extLst>
          </p:cNvPr>
          <p:cNvSpPr txBox="1"/>
          <p:nvPr/>
        </p:nvSpPr>
        <p:spPr>
          <a:xfrm>
            <a:off x="5048441" y="2121130"/>
            <a:ext cx="46943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ОПТИМИЗАЦИЯ СУЩЕСТВУЮЩИХ ПРОЦЕССОВ ТРАНСПОРТНОЙ ДЕЯТЕЛЬНОСТИ ЗА СЧЕТ ВНЕДРЕНИЯ ИННОВАЦИОННЫХ ЦИФРОВЫХ РЕШЕНИЙ В СОВОКУПНОСТИ С АКТУАЛИЗАЦИЕЙ НОРМАТИВНЫХ ПРАВОВЫХ АКТОВ, РЕГУЛИРУЮЩИХ ЭТУ ДЕЯТЕЛЬНОСТЬ</a:t>
            </a:r>
            <a:endParaRPr lang="ru-RU" sz="1400" b="1" dirty="0">
              <a:solidFill>
                <a:srgbClr val="31913D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2AB5A53-29F8-4F82-8052-3336AD28ACB8}"/>
              </a:ext>
            </a:extLst>
          </p:cNvPr>
          <p:cNvSpPr/>
          <p:nvPr/>
        </p:nvSpPr>
        <p:spPr>
          <a:xfrm>
            <a:off x="3748565" y="2106074"/>
            <a:ext cx="1345565" cy="119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FB55D8-2FBB-4578-982A-01DF25FCB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89" y="3577850"/>
            <a:ext cx="1368186" cy="1348041"/>
          </a:xfrm>
          <a:prstGeom prst="rect">
            <a:avLst/>
          </a:prstGeom>
        </p:spPr>
      </p:pic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31248E37-3D7E-4B79-98C8-BAF1042DBAAC}"/>
              </a:ext>
            </a:extLst>
          </p:cNvPr>
          <p:cNvCxnSpPr>
            <a:cxnSpLocks/>
            <a:endCxn id="37" idx="1"/>
          </p:cNvCxnSpPr>
          <p:nvPr/>
        </p:nvCxnSpPr>
        <p:spPr>
          <a:xfrm rot="16200000" flipH="1">
            <a:off x="4276250" y="3594432"/>
            <a:ext cx="913178" cy="401700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64">
            <a:extLst>
              <a:ext uri="{FF2B5EF4-FFF2-40B4-BE49-F238E27FC236}">
                <a16:creationId xmlns:a16="http://schemas.microsoft.com/office/drawing/2014/main" id="{03E32C08-A7D0-407D-A788-58F9D3EED7EA}"/>
              </a:ext>
            </a:extLst>
          </p:cNvPr>
          <p:cNvCxnSpPr>
            <a:cxnSpLocks/>
            <a:stCxn id="37" idx="2"/>
            <a:endCxn id="49" idx="1"/>
          </p:cNvCxnSpPr>
          <p:nvPr/>
        </p:nvCxnSpPr>
        <p:spPr>
          <a:xfrm rot="16200000" flipH="1">
            <a:off x="5383787" y="5159886"/>
            <a:ext cx="857754" cy="389764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46E9952-6BCD-444A-B440-7F6030D7E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441"/>
            <a:ext cx="3162966" cy="53615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8633A1-001F-896D-2C76-07616DB7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93" y="1997124"/>
            <a:ext cx="1374110" cy="13741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CCD87A2-5B10-4A8E-F00F-AF7CAC1F5AB9}"/>
              </a:ext>
            </a:extLst>
          </p:cNvPr>
          <p:cNvSpPr txBox="1">
            <a:spLocks/>
          </p:cNvSpPr>
          <p:nvPr/>
        </p:nvSpPr>
        <p:spPr>
          <a:xfrm>
            <a:off x="6872342" y="5167680"/>
            <a:ext cx="5158939" cy="1235745"/>
          </a:xfrm>
          <a:prstGeom prst="roundRect">
            <a:avLst>
              <a:gd name="adj" fmla="val 11989"/>
            </a:avLst>
          </a:prstGeom>
          <a:noFill/>
          <a:ln w="12700" cap="sq">
            <a:solidFill>
              <a:srgbClr val="00206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80975" indent="-180975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Font typeface="Symbol" panose="05050102010706020507" pitchFamily="18" charset="2"/>
              <a:buChar char="-"/>
              <a:defRPr sz="10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882762-C6DC-F760-5E78-FF9FABCC89ED}"/>
              </a:ext>
            </a:extLst>
          </p:cNvPr>
          <p:cNvSpPr txBox="1"/>
          <p:nvPr/>
        </p:nvSpPr>
        <p:spPr>
          <a:xfrm>
            <a:off x="6276348" y="3900919"/>
            <a:ext cx="46943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ПОВЫШЕНИЕ ЭФФЕКТИВНОСТИ И КАЧЕСТВА ПРЕДОСТАВЛЕНИЯ УСЛУГ В ОБЛАСТИ АВТОМОБИЛЬНОГО ТРАНСПОРТА</a:t>
            </a:r>
            <a:endParaRPr lang="ru-RU" sz="1400" b="1" dirty="0">
              <a:solidFill>
                <a:srgbClr val="31913D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1DA0B-0030-6116-2E0D-FFB6B48716C3}"/>
              </a:ext>
            </a:extLst>
          </p:cNvPr>
          <p:cNvSpPr txBox="1"/>
          <p:nvPr/>
        </p:nvSpPr>
        <p:spPr>
          <a:xfrm>
            <a:off x="7115175" y="5308498"/>
            <a:ext cx="491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СОХРАНЕНИЕ СУВЕРЕНИТЕТА, НЕЗАВИСИМОСТИ И УСТОЙЧИВОСТИ ТРАНСПОРТНОГО ОТ НЕГАТИВНЫХ ЭКОНОМИЧЕСКИХ, А ТАКЖЕ ДЕСТРУКТИВНЫХ ДЕЙСТВИЙ НЕДРУЖЕСТВЕННЫХ ГОСУДАРСТВ</a:t>
            </a:r>
            <a:endParaRPr lang="ru-RU" sz="1400" b="1" dirty="0">
              <a:solidFill>
                <a:srgbClr val="31913D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BCFA6E0-3E28-AC2E-3E97-F9B6AEAD2ADA}"/>
              </a:ext>
            </a:extLst>
          </p:cNvPr>
          <p:cNvSpPr/>
          <p:nvPr/>
        </p:nvSpPr>
        <p:spPr>
          <a:xfrm>
            <a:off x="6025682" y="5186385"/>
            <a:ext cx="1345565" cy="119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720C6B1-C98E-2C80-91A4-C5B8AC2F59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6" y="5098714"/>
            <a:ext cx="1345565" cy="13698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7328C-89FB-F269-5FF0-41A42383B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" y="-8965"/>
            <a:ext cx="806242" cy="88495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D6B4818-EE08-F6DD-189A-0C989EE1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7" y="265168"/>
            <a:ext cx="5798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АГЕНТСТВО АВТОМОБИЛЬНОГО ТРАНСПОРТА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ФБУ РОСАВТОТРАНС</a:t>
            </a:r>
          </a:p>
        </p:txBody>
      </p:sp>
    </p:spTree>
    <p:extLst>
      <p:ext uri="{BB962C8B-B14F-4D97-AF65-F5344CB8AC3E}">
        <p14:creationId xmlns:p14="http://schemas.microsoft.com/office/powerpoint/2010/main" val="29981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89FCF0-F030-C6AA-2019-25A55360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4"/>
            <a:ext cx="12192000" cy="685800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B5B39AF-4D44-4191-AC7A-4D60D2DD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09" y="957729"/>
            <a:ext cx="9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КЛЮЧЕВЫЕ НАПРАВЛЕНИЯ ЕДИНОГО ЦЕНТРА КОМПЕТЕНЦИИ</a:t>
            </a:r>
          </a:p>
        </p:txBody>
      </p:sp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1C2112FA-25BC-4DAC-B238-578DFBEA1A10}"/>
              </a:ext>
            </a:extLst>
          </p:cNvPr>
          <p:cNvCxnSpPr>
            <a:cxnSpLocks/>
          </p:cNvCxnSpPr>
          <p:nvPr/>
        </p:nvCxnSpPr>
        <p:spPr>
          <a:xfrm>
            <a:off x="11430000" y="443301"/>
            <a:ext cx="0" cy="5699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E61711-B7B2-45EE-A20A-14882617CE28}"/>
              </a:ext>
            </a:extLst>
          </p:cNvPr>
          <p:cNvSpPr txBox="1">
            <a:spLocks/>
          </p:cNvSpPr>
          <p:nvPr/>
        </p:nvSpPr>
        <p:spPr>
          <a:xfrm>
            <a:off x="9742834" y="476979"/>
            <a:ext cx="2184058" cy="536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kern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800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6B5159-1061-698A-CE26-395A7966A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62" y="1502820"/>
            <a:ext cx="2753537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49B4595-4279-2770-7C6B-CB1871AF7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2" y="3328480"/>
            <a:ext cx="2753537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7DE76F-A195-B3AF-5D29-B4D5E58D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61" y="5154140"/>
            <a:ext cx="2753537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Google Shape;822;p46">
            <a:extLst>
              <a:ext uri="{FF2B5EF4-FFF2-40B4-BE49-F238E27FC236}">
                <a16:creationId xmlns:a16="http://schemas.microsoft.com/office/drawing/2014/main" id="{75D575A4-9860-E1C2-702D-19ABC85561C5}"/>
              </a:ext>
            </a:extLst>
          </p:cNvPr>
          <p:cNvSpPr txBox="1"/>
          <p:nvPr/>
        </p:nvSpPr>
        <p:spPr>
          <a:xfrm>
            <a:off x="3263280" y="1447534"/>
            <a:ext cx="8783577" cy="75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8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ЕДИНЫХ РЕЕСТРОВ ОСТАНОВОЧНЫХ ПУНКТОВ, АВТОМОБИЛЬНЫХ ЗАПРАВОЧНЫХ СТАНЦИЙ, АВТОМОБИЛЬНЫХ ТРАНСПОРТНЫХ СРЕДСТВ, ПЕРЕВОЗЧИКОВ АВТОМОБИЛЬНОГО ТРАНСПОРТА</a:t>
            </a:r>
            <a:endParaRPr lang="ru-RU" sz="1600" b="0" i="0" u="none" strike="noStrike" cap="none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none" strike="noStrike" cap="none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none" strike="noStrike" cap="none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EEE179-E85D-AD23-5C48-69254253CEEC}"/>
              </a:ext>
            </a:extLst>
          </p:cNvPr>
          <p:cNvSpPr txBox="1"/>
          <p:nvPr/>
        </p:nvSpPr>
        <p:spPr>
          <a:xfrm>
            <a:off x="3263280" y="3235914"/>
            <a:ext cx="8420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8" indent="-1588">
              <a:spcAft>
                <a:spcPts val="800"/>
              </a:spcAft>
              <a:buSzPts val="1400"/>
              <a:buFont typeface="Arial"/>
              <a:buNone/>
              <a:tabLst>
                <a:tab pos="0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ВЕДЕНИЕ РЕЕСТРА НАРУШИТЕЛЕЙ ПРАВИЛ ПЕРЕВОЗОК ГРУЗОВ И ПАССАЖИРОВ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ECBD37-9A0E-4DC2-A3D2-D3995955BE72}"/>
              </a:ext>
            </a:extLst>
          </p:cNvPr>
          <p:cNvSpPr txBox="1"/>
          <p:nvPr/>
        </p:nvSpPr>
        <p:spPr>
          <a:xfrm>
            <a:off x="3263279" y="5092073"/>
            <a:ext cx="8608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8" indent="-1588">
              <a:spcAft>
                <a:spcPts val="800"/>
              </a:spcAft>
              <a:buSzPts val="1400"/>
              <a:buFont typeface="Arial"/>
              <a:buNone/>
              <a:tabLst>
                <a:tab pos="0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ПОСТРОЕНИЕ  СКВОЗНЫХ ТРАНСПОРТНЫХ МАРШРУТОВ ПО ВСЕЙ ТЕРРИТОРИИ РОССИИ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680B1D-A056-41CF-FAD4-C78FFE1D8332}"/>
              </a:ext>
            </a:extLst>
          </p:cNvPr>
          <p:cNvSpPr txBox="1"/>
          <p:nvPr/>
        </p:nvSpPr>
        <p:spPr>
          <a:xfrm>
            <a:off x="3263280" y="2287229"/>
            <a:ext cx="8663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актуальных единых (эталонных, базовых) реестров 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остановочных пунктов, автомобильных заправочных станций (АЗС, АГЗС, ЭЗС), транспортных средств автомобильного транспорта, перевозчиков автомобильного транспорта 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их параметрами, связями и возможностью отображения на карте (для объектов транспортной инфраструктуры) с целью справочного использования и использования всеми модулями Системы в качестве мастер-данных. Обеспечение грузоперевозящего автотранспорта свидетельствами СПС.</a:t>
            </a: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EEEB5A8-B022-23B8-743C-60AF625C30D1}"/>
              </a:ext>
            </a:extLst>
          </p:cNvPr>
          <p:cNvCxnSpPr>
            <a:cxnSpLocks/>
          </p:cNvCxnSpPr>
          <p:nvPr/>
        </p:nvCxnSpPr>
        <p:spPr>
          <a:xfrm>
            <a:off x="328961" y="3190796"/>
            <a:ext cx="1135503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964741-B295-B12D-B535-4BDA17C7B77A}"/>
              </a:ext>
            </a:extLst>
          </p:cNvPr>
          <p:cNvCxnSpPr>
            <a:cxnSpLocks/>
          </p:cNvCxnSpPr>
          <p:nvPr/>
        </p:nvCxnSpPr>
        <p:spPr>
          <a:xfrm>
            <a:off x="374938" y="5041368"/>
            <a:ext cx="1135503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B233508-ACAE-1672-4B67-5244B57C3ABC}"/>
              </a:ext>
            </a:extLst>
          </p:cNvPr>
          <p:cNvSpPr txBox="1"/>
          <p:nvPr/>
        </p:nvSpPr>
        <p:spPr>
          <a:xfrm>
            <a:off x="3318195" y="3655202"/>
            <a:ext cx="8553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ведение актуального публичного реестра нарушителей правил перевозок грузов и пассажиров, формируемый на основе данных о результатах контрольно-надзорной деятельности в области автомобильного транспорта, получаемых в том числе из Ространснадзора, </a:t>
            </a:r>
            <a:b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для принятия решений по выдаче и продлению соответствующих разрешительных документов, информирования пользователей транспортных услуг в области автомобильного транспорта и ведения ранжирования (рейтингования) компаний-перевозчиков; мониторинг и </a:t>
            </a:r>
            <a:r>
              <a:rPr lang="ru-RU" sz="120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контроль работы 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иностранных перевозчиков на территории Российской Федерации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8C2DC5-8942-E562-CA00-84FC0EDB8416}"/>
              </a:ext>
            </a:extLst>
          </p:cNvPr>
          <p:cNvSpPr txBox="1"/>
          <p:nvPr/>
        </p:nvSpPr>
        <p:spPr>
          <a:xfrm>
            <a:off x="3318195" y="5615383"/>
            <a:ext cx="8365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возможность построения оптимальных маршрутов перевозки пассажиров и грузов «от двери до двери», в том числе мультимодальных, </a:t>
            </a:r>
            <a:b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 учетом параметров инфраструктуры и транспортных средств, времени и стоимости перевозки, качества предоставляемых услуг, погодных условий и ограничений движения и других выбранных условий, построение маршрутов перевозок опасных грузов не требующих специального согласования, анализ эффективности использования развиваемой сети автомобильных дорог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620C9-106B-C449-5EE0-F58AE279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" y="-8965"/>
            <a:ext cx="806242" cy="88495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6B15446-B5BF-792D-78FF-0A7C2239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7" y="243246"/>
            <a:ext cx="5798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АГЕНТСТВО АВТОМОБИЛЬНОГО ТРАНСПОРТА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ФБУ РОСАВТОТРАНС</a:t>
            </a:r>
          </a:p>
        </p:txBody>
      </p:sp>
    </p:spTree>
    <p:extLst>
      <p:ext uri="{BB962C8B-B14F-4D97-AF65-F5344CB8AC3E}">
        <p14:creationId xmlns:p14="http://schemas.microsoft.com/office/powerpoint/2010/main" val="266520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FAC2E-D103-DC06-5411-B79F86F5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B5B39AF-4D44-4191-AC7A-4D60D2DD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427" y="966913"/>
            <a:ext cx="9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КЛЮЧЕВЫЕ НАПРАВЛЕНИЯ ЕДИНОГО ЦЕНТРА КОМПЕТЕНЦИИ </a:t>
            </a:r>
          </a:p>
        </p:txBody>
      </p:sp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1C2112FA-25BC-4DAC-B238-578DFBEA1A10}"/>
              </a:ext>
            </a:extLst>
          </p:cNvPr>
          <p:cNvCxnSpPr>
            <a:cxnSpLocks/>
          </p:cNvCxnSpPr>
          <p:nvPr/>
        </p:nvCxnSpPr>
        <p:spPr>
          <a:xfrm>
            <a:off x="11430000" y="443301"/>
            <a:ext cx="0" cy="5699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E61711-B7B2-45EE-A20A-14882617CE28}"/>
              </a:ext>
            </a:extLst>
          </p:cNvPr>
          <p:cNvSpPr txBox="1">
            <a:spLocks/>
          </p:cNvSpPr>
          <p:nvPr/>
        </p:nvSpPr>
        <p:spPr>
          <a:xfrm>
            <a:off x="9742834" y="476979"/>
            <a:ext cx="2184058" cy="536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kern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800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6B5159-1061-698A-CE26-395A7966A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4" y="1502820"/>
            <a:ext cx="2407393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49B4595-4279-2770-7C6B-CB1871AF7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3" y="3328480"/>
            <a:ext cx="2407393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7DE76F-A195-B3AF-5D29-B4D5E58DA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3" y="5154140"/>
            <a:ext cx="2407393" cy="1568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Google Shape;822;p46">
            <a:extLst>
              <a:ext uri="{FF2B5EF4-FFF2-40B4-BE49-F238E27FC236}">
                <a16:creationId xmlns:a16="http://schemas.microsoft.com/office/drawing/2014/main" id="{75D575A4-9860-E1C2-702D-19ABC85561C5}"/>
              </a:ext>
            </a:extLst>
          </p:cNvPr>
          <p:cNvSpPr txBox="1"/>
          <p:nvPr/>
        </p:nvSpPr>
        <p:spPr>
          <a:xfrm>
            <a:off x="3263280" y="1447534"/>
            <a:ext cx="8783577" cy="65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8"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ЕДИНОГО МОНИТОРИНГА ЗА ИСПОЛЬЗОВАНИЕМ РЕГИОНАМИ АВТОБУСОВ, ПОЛУЧЕННЫЕ В РАМКАХ ЦЕЛЕВОЙ ПРОГРАММЫ «БЕЗОПАСНЫЕ И КАЧЕСТВЕННЫЕ ДОРОГИ»</a:t>
            </a:r>
            <a:endParaRPr lang="ru-RU" sz="1600" b="0" i="0" u="none" strike="noStrike" cap="none" dirty="0">
              <a:solidFill>
                <a:srgbClr val="00206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none" strike="noStrike" cap="none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none" strike="noStrike" cap="none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EEE179-E85D-AD23-5C48-69254253CEEC}"/>
              </a:ext>
            </a:extLst>
          </p:cNvPr>
          <p:cNvSpPr txBox="1"/>
          <p:nvPr/>
        </p:nvSpPr>
        <p:spPr>
          <a:xfrm>
            <a:off x="3263280" y="3235914"/>
            <a:ext cx="842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8" indent="-1588">
              <a:spcAft>
                <a:spcPts val="800"/>
              </a:spcAft>
              <a:buSzPts val="1400"/>
              <a:buFont typeface="Arial"/>
              <a:buNone/>
              <a:tabLst>
                <a:tab pos="0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ПРОЗРАЧНОСТИ ПАССАЖИРООБОТОРА С УЧЕТОМ ФАКТИЧЕСКОГО ВЫПОЛНЕНИЯ МАРШРУТОВ РЕГУЛЯРНЫХ ПЕРЕВОЗОК ПАССАЖИРОВ, УДАЛЕНИЕ НЕЛЕГАЛОВ ЭКОНОМИЧЕСКИМИ МЕТОДАМИ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ECBD37-9A0E-4DC2-A3D2-D3995955BE72}"/>
              </a:ext>
            </a:extLst>
          </p:cNvPr>
          <p:cNvSpPr txBox="1"/>
          <p:nvPr/>
        </p:nvSpPr>
        <p:spPr>
          <a:xfrm>
            <a:off x="3263279" y="5092073"/>
            <a:ext cx="8608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8" indent="-1588">
              <a:spcAft>
                <a:spcPts val="800"/>
              </a:spcAft>
              <a:buSzPts val="1400"/>
              <a:buFont typeface="Arial"/>
              <a:buNone/>
              <a:tabLst>
                <a:tab pos="0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СНИЖЕНИЯ НЕГАТИВНЫХ ПОСЛЕДСТВИЙ ОТ ДОРОЖНО-ТРАНСПОРТНЫХ ПРОИСШЕСТВИЙ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680B1D-A056-41CF-FAD4-C78FFE1D8332}"/>
              </a:ext>
            </a:extLst>
          </p:cNvPr>
          <p:cNvSpPr txBox="1"/>
          <p:nvPr/>
        </p:nvSpPr>
        <p:spPr>
          <a:xfrm>
            <a:off x="3263280" y="2121305"/>
            <a:ext cx="8663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едение 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распределения, поставки, использования автобусов, поставляемых в регионы Российской Федерации в рамках государственной программы «Безопасные и качественные дороги», с дальнейшим расширением географии такого мониторинга на автобусы поставляемые в «новые» регионы по итогам СВО. Оценка эффективности использования поставляемых автобусов для возможности их перераспределения в случае не эффективного использования</a:t>
            </a: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EEEB5A8-B022-23B8-743C-60AF625C30D1}"/>
              </a:ext>
            </a:extLst>
          </p:cNvPr>
          <p:cNvCxnSpPr>
            <a:cxnSpLocks/>
          </p:cNvCxnSpPr>
          <p:nvPr/>
        </p:nvCxnSpPr>
        <p:spPr>
          <a:xfrm>
            <a:off x="328961" y="3190796"/>
            <a:ext cx="1135503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964741-B295-B12D-B535-4BDA17C7B77A}"/>
              </a:ext>
            </a:extLst>
          </p:cNvPr>
          <p:cNvCxnSpPr>
            <a:cxnSpLocks/>
          </p:cNvCxnSpPr>
          <p:nvPr/>
        </p:nvCxnSpPr>
        <p:spPr>
          <a:xfrm>
            <a:off x="374938" y="5041368"/>
            <a:ext cx="1135503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B233508-ACAE-1672-4B67-5244B57C3ABC}"/>
              </a:ext>
            </a:extLst>
          </p:cNvPr>
          <p:cNvSpPr txBox="1"/>
          <p:nvPr/>
        </p:nvSpPr>
        <p:spPr>
          <a:xfrm>
            <a:off x="3263279" y="4235724"/>
            <a:ext cx="8553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ведение актуального учета выполняемости рейсов с учетом загруженности автобусов пассажирами, определение оптимальной пассажировместимости автобусов для конкретного маршрута с целью не допущения дефицита провозных мощностей и перетекания не получивших легальную услугу  пассажиров к нелегальному перевозчику.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8C2DC5-8942-E562-CA00-84FC0EDB8416}"/>
              </a:ext>
            </a:extLst>
          </p:cNvPr>
          <p:cNvSpPr txBox="1"/>
          <p:nvPr/>
        </p:nvSpPr>
        <p:spPr>
          <a:xfrm>
            <a:off x="3364172" y="5692660"/>
            <a:ext cx="8365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</a:t>
            </a:r>
            <a:r>
              <a:rPr lang="ru-RU" sz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втоматизация процедуры аттестации экспертов-техников осуществляющих техническую экспертизу транспортных средств после ДТП, повышающая качество подготовки экспертов-техников, их квалификацию позволяющую снизить до минимума количество обжалований результатов оценки; обеспечение пассажиров автобусов, пострадавших в ДТП, надлежащей информацией для получения страховой компенсации, контроль за выполнение страховыми компаниями полноты страховых выплат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B644BA-64FB-415F-7107-09696E9E0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" y="-8965"/>
            <a:ext cx="806242" cy="88495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6B117A3-DE93-1A44-37A7-3430F336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7" y="233456"/>
            <a:ext cx="5798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АГЕНТСТВО АВТОМОБИЛЬНОГО ТРАНСПОРТА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ФБУ РОСАВТОТРАНС</a:t>
            </a:r>
          </a:p>
        </p:txBody>
      </p:sp>
    </p:spTree>
    <p:extLst>
      <p:ext uri="{BB962C8B-B14F-4D97-AF65-F5344CB8AC3E}">
        <p14:creationId xmlns:p14="http://schemas.microsoft.com/office/powerpoint/2010/main" val="235849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8092D-59F0-E183-4732-87E084706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07C89E9-1CB3-06EF-3D06-9F4F8EE32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259" y="443301"/>
            <a:ext cx="20929600" cy="93781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B5B39AF-4D44-4191-AC7A-4D60D2DD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481" y="956699"/>
            <a:ext cx="9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ЛИЧНЫЙ КАБИНЕТ ПОЛЬЗОВАТЕЛЯ ЕДИНОГО ЦЕНТРА КОМПЕТЕНЦИИ</a:t>
            </a:r>
          </a:p>
        </p:txBody>
      </p:sp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1C2112FA-25BC-4DAC-B238-578DFBEA1A10}"/>
              </a:ext>
            </a:extLst>
          </p:cNvPr>
          <p:cNvCxnSpPr>
            <a:cxnSpLocks/>
          </p:cNvCxnSpPr>
          <p:nvPr/>
        </p:nvCxnSpPr>
        <p:spPr>
          <a:xfrm>
            <a:off x="11430000" y="443301"/>
            <a:ext cx="0" cy="5699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E61711-B7B2-45EE-A20A-14882617CE28}"/>
              </a:ext>
            </a:extLst>
          </p:cNvPr>
          <p:cNvSpPr txBox="1">
            <a:spLocks/>
          </p:cNvSpPr>
          <p:nvPr/>
        </p:nvSpPr>
        <p:spPr>
          <a:xfrm>
            <a:off x="9742834" y="476979"/>
            <a:ext cx="2184058" cy="536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800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7F5C930-3902-D684-11FE-AEE09676F9A1}"/>
              </a:ext>
            </a:extLst>
          </p:cNvPr>
          <p:cNvGrpSpPr/>
          <p:nvPr/>
        </p:nvGrpSpPr>
        <p:grpSpPr>
          <a:xfrm>
            <a:off x="323579" y="1426916"/>
            <a:ext cx="4641447" cy="3141257"/>
            <a:chOff x="-107776" y="2590800"/>
            <a:chExt cx="5565323" cy="376652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EE4EBF8-FF68-2926-A9C0-DFD78AD5F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776" y="2590800"/>
              <a:ext cx="5565323" cy="3766522"/>
            </a:xfrm>
            <a:prstGeom prst="rect">
              <a:avLst/>
            </a:prstGeom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A2F45482-82E5-A089-2FBE-8ADD3B16EB78}"/>
                </a:ext>
              </a:extLst>
            </p:cNvPr>
            <p:cNvGrpSpPr/>
            <p:nvPr/>
          </p:nvGrpSpPr>
          <p:grpSpPr>
            <a:xfrm>
              <a:off x="647700" y="3105565"/>
              <a:ext cx="4029075" cy="2552285"/>
              <a:chOff x="647700" y="3105565"/>
              <a:chExt cx="4029075" cy="2552285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91FD9512-9349-7348-AC7C-A07387EF6E76}"/>
                  </a:ext>
                </a:extLst>
              </p:cNvPr>
              <p:cNvSpPr/>
              <p:nvPr/>
            </p:nvSpPr>
            <p:spPr>
              <a:xfrm>
                <a:off x="647700" y="3119438"/>
                <a:ext cx="4029075" cy="2538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CCAE1C70-0F32-95B8-ED49-E2BA3293A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266" y="3219633"/>
                <a:ext cx="4021509" cy="2438217"/>
              </a:xfrm>
              <a:prstGeom prst="rect">
                <a:avLst/>
              </a:prstGeom>
            </p:spPr>
          </p:pic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5C195899-E6EE-AAD0-47AC-7391327F445C}"/>
                  </a:ext>
                </a:extLst>
              </p:cNvPr>
              <p:cNvGrpSpPr/>
              <p:nvPr/>
            </p:nvGrpSpPr>
            <p:grpSpPr>
              <a:xfrm>
                <a:off x="648892" y="3105565"/>
                <a:ext cx="4027883" cy="459195"/>
                <a:chOff x="5457547" y="1289520"/>
                <a:chExt cx="6802877" cy="747812"/>
              </a:xfrm>
            </p:grpSpPr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id="{5740CF2A-1F3A-9FB6-1432-0D1A5E9613DA}"/>
                    </a:ext>
                  </a:extLst>
                </p:cNvPr>
                <p:cNvSpPr/>
                <p:nvPr/>
              </p:nvSpPr>
              <p:spPr>
                <a:xfrm>
                  <a:off x="5457547" y="1289520"/>
                  <a:ext cx="6802877" cy="74781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43" name="Рисунок 7" descr="Рисунок 7">
                  <a:extLst>
                    <a:ext uri="{FF2B5EF4-FFF2-40B4-BE49-F238E27FC236}">
                      <a16:creationId xmlns:a16="http://schemas.microsoft.com/office/drawing/2014/main" id="{8FA3A280-84DC-EB1D-A034-87B3A8CD4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457547" y="1967193"/>
                  <a:ext cx="6802877" cy="70139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44" name="CustomShape 3">
                  <a:extLst>
                    <a:ext uri="{FF2B5EF4-FFF2-40B4-BE49-F238E27FC236}">
                      <a16:creationId xmlns:a16="http://schemas.microsoft.com/office/drawing/2014/main" id="{100292B8-7F0F-2BF9-74B3-749D44F1061F}"/>
                    </a:ext>
                  </a:extLst>
                </p:cNvPr>
                <p:cNvSpPr/>
                <p:nvPr/>
              </p:nvSpPr>
              <p:spPr>
                <a:xfrm>
                  <a:off x="5563290" y="1305972"/>
                  <a:ext cx="532710" cy="576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45" name="Рисунок 44">
                  <a:extLst>
                    <a:ext uri="{FF2B5EF4-FFF2-40B4-BE49-F238E27FC236}">
                      <a16:creationId xmlns:a16="http://schemas.microsoft.com/office/drawing/2014/main" id="{5A45684C-2D98-E3E5-59F7-5A35278762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7547" y="1289520"/>
                  <a:ext cx="49110" cy="677672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5D5B067-3764-E0CA-94F7-CE1C6F1539C8}"/>
                    </a:ext>
                  </a:extLst>
                </p:cNvPr>
                <p:cNvSpPr txBox="1"/>
                <p:nvPr/>
              </p:nvSpPr>
              <p:spPr>
                <a:xfrm>
                  <a:off x="7966632" y="1387408"/>
                  <a:ext cx="2423160" cy="495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50" b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СУПЕРСЕРВИС 22</a:t>
                  </a:r>
                  <a:endParaRPr lang="ru-RU" sz="105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4FAABE8-C941-EF6A-897E-6478F06E68E0}"/>
                    </a:ext>
                  </a:extLst>
                </p:cNvPr>
                <p:cNvSpPr txBox="1"/>
                <p:nvPr/>
              </p:nvSpPr>
              <p:spPr>
                <a:xfrm>
                  <a:off x="6096001" y="1390279"/>
                  <a:ext cx="1945374" cy="450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00" b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МИНИСТЕРСТВО ТРАНСПОРТА РОССИЙСКОЙ ФЕДЕРАЦИИ </a:t>
                  </a:r>
                </a:p>
                <a:p>
                  <a:r>
                    <a:rPr lang="ru-RU" sz="30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Минтранс России</a:t>
                  </a:r>
                  <a:endParaRPr lang="ru-RU" sz="300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A0FBB1-B59B-1CCA-1A91-A71651814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642" y="1856226"/>
            <a:ext cx="3359231" cy="21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Google Shape;822;p46">
            <a:extLst>
              <a:ext uri="{FF2B5EF4-FFF2-40B4-BE49-F238E27FC236}">
                <a16:creationId xmlns:a16="http://schemas.microsoft.com/office/drawing/2014/main" id="{E51947D9-4FF1-66AC-1078-486120FD73CA}"/>
              </a:ext>
            </a:extLst>
          </p:cNvPr>
          <p:cNvSpPr txBox="1"/>
          <p:nvPr/>
        </p:nvSpPr>
        <p:spPr>
          <a:xfrm>
            <a:off x="5527598" y="1417762"/>
            <a:ext cx="6444709" cy="246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</a:t>
            </a: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РЕЗУЛЬТАТАХ ПРОШЕДШИХ КОНТРОЛЬНО-НАДЗОРНЫХ МЕРОПРИЯТИЯХ И УВЕДОМЛЕНИЯ О ПРЕДСТОЯЩИХ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ДАННЫЕ О НЕОПЛАЧЕННЫХ И ОПЛАЧЕННЫХ ШТРАФАХ, 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ОБ УСТРАНЕННЫХ И НЕ УСТРАНЁННЫХ НЕДОСТАТКАХ (НАРУШЕНИЯХ), 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СПОСОБЫ УСТРАНЕНИЯ НЕДОСТАТКОВ (НАРУШЕНИЙ) (АЛГОРИТМЫ, МЕТОДИКИ, РЕКОМЕНДУЕМЫЕ ОРГАНИЗАЦИИ И Т.П.)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ОПЛАТЫ «ПЛАТОН» ИСХОДЯ ИХ ФАКТИЧЕСКОГО ИСПОЛЬЗОВАНИЯ ПОДВИЖНОГО СОСТАВА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ПРЯМОГО ОБРАЩЕНИЯ ПО ИНТЕРИСУЮЩИМ ВОПРОСАМ И ПОЛУЧЕНИЕ ИНДИВИДУАЛЬНЫХ ОТВЕТОВ НА ОБРАЩЕНИЕ</a:t>
            </a:r>
          </a:p>
          <a:p>
            <a:pPr marL="88900" lvl="8">
              <a:spcAft>
                <a:spcPts val="800"/>
              </a:spcAft>
              <a:buSzPts val="1400"/>
              <a:tabLst>
                <a:tab pos="0" algn="l"/>
              </a:tabLst>
            </a:pPr>
            <a:endParaRPr lang="ru-RU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A07904-5825-A30D-D58E-A7B49698BCC9}"/>
              </a:ext>
            </a:extLst>
          </p:cNvPr>
          <p:cNvSpPr txBox="1"/>
          <p:nvPr/>
        </p:nvSpPr>
        <p:spPr>
          <a:xfrm>
            <a:off x="323579" y="4997483"/>
            <a:ext cx="11648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ВОЗМОЖНОСТЬ ВЕДЕНИЯ И ОТОБРАЖЕНИЯ ДЛЯ ПОЛЬЗОВАТЕЛЯ РЕЗУЛЬТАТОВ ПРОВЕРОК, ПРОВЕДЕННЫХ В ОТНОШЕНИИ НЕГО КАК СУБЪЕКТА ТРАНСПОРТНОЙ ИНФРАСТРУКТУРЫ (ФИЗИЧЕСКОГО ИЛИ ЮРИДИЧЕСКОГО ЛИЦА, ИЛИ ИП), ЗАФИКСИРОВАННЫХ РЕЗУЛЬТАТОВ УСТРАНЕНИЯ ИМ НАРУШЕНИЙ, СРОКОВ И СОДЕРЖАНИЯ ПРЕДСТОЯЩИХ БУДУЩИХ ПРОВЕРОК, А ТАКЖЕ ПЕРСОНАЛЬНЫХ РЕКОМЕНДАЦИЙ ДЛЯ ПОЛЬЗОВАТЕЛЯ ПО СПОСОБАМ И МЕТОДИКЕ ИХ УСТРАНЕНИЯ , ВОЗМОЖНОСТЬ ПРЯМОГО ОБРАЩЕНИЯ С ИНДИВИДУАЛЬНЫМИ ВОПРОСАМИ И ПОЛУЧЕНИЕ ИДИВИДУАЛЬНОГО ОТВЕТА НА НИХ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7F394A0-02D6-AC2B-B382-FF284E0D9C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4" y="1524354"/>
            <a:ext cx="209753" cy="17479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251FE43-9CAF-7A17-85C6-BD8B620B3A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4" y="2030952"/>
            <a:ext cx="209753" cy="174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36018E9-4161-1A7B-28D7-83C02F1360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4" y="2327942"/>
            <a:ext cx="209753" cy="17479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119880-A2D4-7E9A-AE48-6B45738146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3" y="2665738"/>
            <a:ext cx="209753" cy="17479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184E97F-2B05-5211-8E52-D9E6937690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2" y="3172336"/>
            <a:ext cx="209753" cy="1747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184E97F-2B05-5211-8E52-D9E6937690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3" y="3721267"/>
            <a:ext cx="209753" cy="1747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5A92B-DE1D-A9A9-FB4A-6D283680EB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" y="-8965"/>
            <a:ext cx="806242" cy="88495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57F5BDB-FA44-7CD4-F012-60731FDF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7" y="213384"/>
            <a:ext cx="5798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buClr>
                <a:schemeClr val="tx1"/>
              </a:buClr>
              <a:defRPr sz="17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buClr>
                <a:schemeClr val="tx1"/>
              </a:buClr>
              <a:buChar char="•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buClr>
                <a:schemeClr val="tx1"/>
              </a:buClr>
              <a:buChar char="–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buClr>
                <a:schemeClr val="tx1"/>
              </a:buClr>
              <a:buChar char="-"/>
              <a:defRPr sz="17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АГЕНТСТВО АВТОМОБИЛЬНОГО ТРАНСПОРТА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r>
              <a:rPr lang="ru-RU" altLang="ru-RU" sz="1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ФБУ РОСАВТОТРАНС</a:t>
            </a:r>
          </a:p>
        </p:txBody>
      </p:sp>
    </p:spTree>
    <p:extLst>
      <p:ext uri="{BB962C8B-B14F-4D97-AF65-F5344CB8AC3E}">
        <p14:creationId xmlns:p14="http://schemas.microsoft.com/office/powerpoint/2010/main" val="245029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21875</TotalTime>
  <Words>686</Words>
  <Application>Microsoft Office PowerPoint</Application>
  <PresentationFormat>Широкоэкранный</PresentationFormat>
  <Paragraphs>50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ФБУ_ЕЦКАТ_2022</dc:title>
  <dc:subject>Развитие IT ФБУ</dc:subject>
  <dc:creator>ФБУ</dc:creator>
  <dc:description/>
  <cp:lastModifiedBy>Александр Филипповский</cp:lastModifiedBy>
  <cp:revision>452</cp:revision>
  <cp:lastPrinted>2022-11-07T15:13:10Z</cp:lastPrinted>
  <dcterms:created xsi:type="dcterms:W3CDTF">2020-01-15T11:52:43Z</dcterms:created>
  <dcterms:modified xsi:type="dcterms:W3CDTF">2022-11-28T10:23:04Z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0x010100A2E4965DF3E54D818E0DAC31D40C864F009BF4AD1415434D4894C85F867CA42748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